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8" r:id="rId2"/>
    <p:sldId id="256" r:id="rId3"/>
    <p:sldId id="277" r:id="rId4"/>
    <p:sldId id="283" r:id="rId5"/>
    <p:sldId id="268" r:id="rId6"/>
    <p:sldId id="273" r:id="rId7"/>
    <p:sldId id="274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chemeClr val="bg1"/>
                </a:solidFill>
                <a:latin typeface="Arial Black" pitchFamily="34" charset="0"/>
              </a:defRPr>
            </a:pPr>
            <a:r>
              <a:rPr lang="pt-BR" sz="2000" dirty="0" smtClean="0"/>
              <a:t>Num</a:t>
            </a:r>
            <a:r>
              <a:rPr lang="pt-BR" sz="2000" baseline="0" dirty="0" smtClean="0"/>
              <a:t> total de  785 pessoas:</a:t>
            </a:r>
          </a:p>
          <a:p>
            <a:pPr>
              <a:defRPr sz="2400">
                <a:solidFill>
                  <a:schemeClr val="bg1"/>
                </a:solidFill>
                <a:latin typeface="Arial Black" pitchFamily="34" charset="0"/>
              </a:defRPr>
            </a:pPr>
            <a:r>
              <a:rPr lang="pt-BR" sz="2000" baseline="0" dirty="0" smtClean="0"/>
              <a:t>689 são Homens</a:t>
            </a:r>
          </a:p>
          <a:p>
            <a:pPr>
              <a:defRPr sz="2400">
                <a:solidFill>
                  <a:schemeClr val="bg1"/>
                </a:solidFill>
                <a:latin typeface="Arial Black" pitchFamily="34" charset="0"/>
              </a:defRPr>
            </a:pPr>
            <a:r>
              <a:rPr lang="pt-BR" sz="2000" baseline="0" dirty="0" smtClean="0"/>
              <a:t>96 são Mulheres</a:t>
            </a:r>
          </a:p>
          <a:p>
            <a:pPr>
              <a:defRPr sz="2400">
                <a:solidFill>
                  <a:schemeClr val="bg1"/>
                </a:solidFill>
                <a:latin typeface="Arial Black" pitchFamily="34" charset="0"/>
              </a:defRPr>
            </a:pPr>
            <a:endParaRPr lang="pt-BR" sz="200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790765672501035"/>
          <c:y val="0.44496921673861001"/>
          <c:w val="0.61814101924504217"/>
          <c:h val="0.469260935255224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GÊNERO</c:v>
                </c:pt>
              </c:strCache>
            </c:strRef>
          </c:tx>
          <c:dLbls>
            <c:dLbl>
              <c:idx val="1"/>
              <c:layout>
                <c:manualLayout>
                  <c:x val="0.11248043146721072"/>
                  <c:y val="9.02124323396713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Plan1!$A$2:$A$3</c:f>
              <c:strCache>
                <c:ptCount val="2"/>
                <c:pt idx="0">
                  <c:v>MASCULINO/689</c:v>
                </c:pt>
                <c:pt idx="1">
                  <c:v>FEMININO/96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689</c:v>
                </c:pt>
                <c:pt idx="1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3648466142650817"/>
          <c:y val="4.9745185007933589E-2"/>
        </c:manualLayout>
      </c:layout>
      <c:overlay val="0"/>
      <c:txPr>
        <a:bodyPr/>
        <a:lstStyle/>
        <a:p>
          <a:pPr>
            <a:defRPr sz="2400">
              <a:solidFill>
                <a:schemeClr val="bg1"/>
              </a:solidFill>
              <a:latin typeface="Arial Black" pitchFamily="34" charset="0"/>
            </a:defRPr>
          </a:pPr>
          <a:endParaRPr lang="pt-BR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43272684801403832"/>
          <c:w val="0.64911606065679717"/>
          <c:h val="0.41251435025737881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FAIXA ETÁRIA MASCULINA</c:v>
                </c:pt>
              </c:strCache>
            </c:strRef>
          </c:tx>
          <c:dLbls>
            <c:dLbl>
              <c:idx val="0"/>
              <c:layout>
                <c:manualLayout>
                  <c:x val="1.4792106432618598E-2"/>
                  <c:y val="2.885149513301940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944547828019109"/>
                  <c:y val="6.406909203820658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136738279080105E-2"/>
                  <c:y val="3.8065927147695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274604905010555E-2"/>
                  <c:y val="6.71324980985018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399886123764026E-3"/>
                  <c:y val="2.276883765051746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Plan1!$A$2:$A$7</c:f>
              <c:strCache>
                <c:ptCount val="6"/>
                <c:pt idx="0">
                  <c:v>18-20 (15)</c:v>
                </c:pt>
                <c:pt idx="1">
                  <c:v>21-30 (218)</c:v>
                </c:pt>
                <c:pt idx="2">
                  <c:v>31-40 (209)</c:v>
                </c:pt>
                <c:pt idx="3">
                  <c:v>41-50 (135)</c:v>
                </c:pt>
                <c:pt idx="4">
                  <c:v>51-59 (48)</c:v>
                </c:pt>
                <c:pt idx="5">
                  <c:v>60 anos ou + (09)</c:v>
                </c:pt>
              </c:strCache>
            </c:strRef>
          </c:cat>
          <c:val>
            <c:numRef>
              <c:f>Plan1!$B$2:$B$7</c:f>
              <c:numCache>
                <c:formatCode>General</c:formatCode>
                <c:ptCount val="6"/>
                <c:pt idx="0">
                  <c:v>15</c:v>
                </c:pt>
                <c:pt idx="1">
                  <c:v>218</c:v>
                </c:pt>
                <c:pt idx="2">
                  <c:v>209</c:v>
                </c:pt>
                <c:pt idx="3">
                  <c:v>135</c:v>
                </c:pt>
                <c:pt idx="4">
                  <c:v>48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5876311082806136"/>
          <c:y val="0.30791628565487023"/>
          <c:w val="0.37743207743942431"/>
          <c:h val="0.57621873922840494"/>
        </c:manualLayout>
      </c:layout>
      <c:overlay val="0"/>
      <c:txPr>
        <a:bodyPr/>
        <a:lstStyle/>
        <a:p>
          <a:pPr>
            <a:defRPr sz="1400">
              <a:solidFill>
                <a:schemeClr val="bg1"/>
              </a:solidFill>
              <a:latin typeface="Arial Black" pitchFamily="34" charset="0"/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3710920086405473"/>
          <c:y val="0.10735522140052071"/>
        </c:manualLayout>
      </c:layout>
      <c:overlay val="0"/>
      <c:txPr>
        <a:bodyPr/>
        <a:lstStyle/>
        <a:p>
          <a:pPr>
            <a:defRPr sz="2400">
              <a:solidFill>
                <a:schemeClr val="bg1"/>
              </a:solidFill>
              <a:latin typeface="Arial Black" pitchFamily="34" charset="0"/>
            </a:defRPr>
          </a:pPr>
          <a:endParaRPr lang="pt-BR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88058116999348E-2"/>
          <c:y val="0.47811565623143321"/>
          <c:w val="0.52793671073584414"/>
          <c:h val="0.32922881757099454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FAIXA ETÁRIA FEMININA</c:v>
                </c:pt>
              </c:strCache>
            </c:strRef>
          </c:tx>
          <c:dLbls>
            <c:dLbl>
              <c:idx val="0"/>
              <c:layout>
                <c:manualLayout>
                  <c:x val="3.4024663114696527E-2"/>
                  <c:y val="2.27447554136496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0246810322214432E-2"/>
                  <c:y val="3.16661675272795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681730288214098E-2"/>
                  <c:y val="2.120507141718553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2375992810055601E-2"/>
                  <c:y val="1.846352820701081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Plan1!$A$2:$A$7</c:f>
              <c:strCache>
                <c:ptCount val="6"/>
                <c:pt idx="0">
                  <c:v>18-20 (02)</c:v>
                </c:pt>
                <c:pt idx="1">
                  <c:v>21-30 (36)</c:v>
                </c:pt>
                <c:pt idx="2">
                  <c:v>31-40 (24)</c:v>
                </c:pt>
                <c:pt idx="3">
                  <c:v>41-50 (15)</c:v>
                </c:pt>
                <c:pt idx="4">
                  <c:v>51-59 (05)</c:v>
                </c:pt>
                <c:pt idx="5">
                  <c:v>60 anos ou + (01)</c:v>
                </c:pt>
              </c:strCache>
            </c:strRef>
          </c:cat>
          <c:val>
            <c:numRef>
              <c:f>Plan1!$B$2:$B$7</c:f>
              <c:numCache>
                <c:formatCode>General</c:formatCode>
                <c:ptCount val="6"/>
                <c:pt idx="0">
                  <c:v>2</c:v>
                </c:pt>
                <c:pt idx="1">
                  <c:v>36</c:v>
                </c:pt>
                <c:pt idx="2">
                  <c:v>24</c:v>
                </c:pt>
                <c:pt idx="3">
                  <c:v>15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56744678831981632"/>
          <c:y val="0.32601359510778993"/>
          <c:w val="0.4325532759734515"/>
          <c:h val="0.45505873743497099"/>
        </c:manualLayout>
      </c:layout>
      <c:overlay val="0"/>
      <c:txPr>
        <a:bodyPr/>
        <a:lstStyle/>
        <a:p>
          <a:pPr>
            <a:defRPr sz="1400">
              <a:solidFill>
                <a:schemeClr val="bg1"/>
              </a:solidFill>
              <a:latin typeface="Arial Black" pitchFamily="34" charset="0"/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chemeClr val="bg1"/>
                </a:solidFill>
                <a:latin typeface="Arial Black" pitchFamily="34" charset="0"/>
              </a:defRPr>
            </a:pPr>
            <a:r>
              <a:rPr lang="en-US" sz="2000" dirty="0"/>
              <a:t>DEPENDENTE QUÍMICO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98872082463365E-2"/>
          <c:y val="0.42467169285717227"/>
          <c:w val="0.83580033856731706"/>
          <c:h val="0.56527952655466263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DEPENDENTE QUÍMICO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Plan1!$A$2:$A$3</c:f>
              <c:strCache>
                <c:ptCount val="2"/>
                <c:pt idx="0">
                  <c:v>SIM (450)</c:v>
                </c:pt>
                <c:pt idx="1">
                  <c:v>NÃO (264)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450</c:v>
                </c:pt>
                <c:pt idx="1">
                  <c:v>264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sz="1400">
              <a:solidFill>
                <a:schemeClr val="bg1"/>
              </a:solidFill>
              <a:latin typeface="Arial Black" pitchFamily="34" charset="0"/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chemeClr val="bg1"/>
                </a:solidFill>
                <a:latin typeface="Arial Black" pitchFamily="34" charset="0"/>
              </a:defRPr>
            </a:pPr>
            <a:r>
              <a:rPr lang="en-US" sz="2000" dirty="0"/>
              <a:t>TRANSTORNO PSIQUIÁTRICO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498616452717956E-2"/>
          <c:y val="0.45074775642212594"/>
          <c:w val="0.79425318396577627"/>
          <c:h val="0.54145629909433934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TRANSTORNO PSIQUIÁTRICO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Plan1!$A$2:$A$3</c:f>
              <c:strCache>
                <c:ptCount val="2"/>
                <c:pt idx="0">
                  <c:v>SIM (44)</c:v>
                </c:pt>
                <c:pt idx="1">
                  <c:v>NÃO (469)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44</c:v>
                </c:pt>
                <c:pt idx="1">
                  <c:v>469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sz="1400">
              <a:solidFill>
                <a:schemeClr val="bg1"/>
              </a:solidFill>
              <a:latin typeface="Arial Black" pitchFamily="34" charset="0"/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chemeClr val="bg1"/>
                </a:solidFill>
                <a:latin typeface="Arial Black" pitchFamily="34" charset="0"/>
              </a:defRPr>
            </a:pPr>
            <a:r>
              <a:rPr lang="pt-BR" sz="2000" dirty="0" smtClean="0"/>
              <a:t>DOENÇAS INFECTO- CONTAGIOSAS</a:t>
            </a:r>
            <a:endParaRPr lang="pt-BR" sz="200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49195855853383"/>
          <c:y val="0.5253113290442476"/>
          <c:w val="0.7614570863955652"/>
          <c:h val="0.43835783782969501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DOENÇA (S) INFECTO CONTAGIOSA (S)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Plan1!$A$2:$A$3</c:f>
              <c:strCache>
                <c:ptCount val="2"/>
                <c:pt idx="0">
                  <c:v>SIM (55)</c:v>
                </c:pt>
                <c:pt idx="1">
                  <c:v>NÃO (499)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55</c:v>
                </c:pt>
                <c:pt idx="1">
                  <c:v>499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7.0888382193337526E-2"/>
          <c:y val="0.30969252004014619"/>
          <c:w val="0.85822323561332492"/>
          <c:h val="7.6369339376604103E-2"/>
        </c:manualLayout>
      </c:layout>
      <c:overlay val="0"/>
      <c:txPr>
        <a:bodyPr/>
        <a:lstStyle/>
        <a:p>
          <a:pPr>
            <a:defRPr sz="1400">
              <a:solidFill>
                <a:schemeClr val="bg1"/>
              </a:solidFill>
              <a:latin typeface="Arial Black" pitchFamily="34" charset="0"/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A6C-EC37-4D90-AB9E-B6F3186EC6D3}" type="datetimeFigureOut">
              <a:rPr lang="pt-BR" smtClean="0"/>
              <a:pPr/>
              <a:t>12/08/2016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D1E8A8-97EE-4A1E-BF0F-E44AA03DE95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A6C-EC37-4D90-AB9E-B6F3186EC6D3}" type="datetimeFigureOut">
              <a:rPr lang="pt-BR" smtClean="0"/>
              <a:pPr/>
              <a:t>12/08/2016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E8A8-97EE-4A1E-BF0F-E44AA03DE9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D1E8A8-97EE-4A1E-BF0F-E44AA03DE95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A6C-EC37-4D90-AB9E-B6F3186EC6D3}" type="datetimeFigureOut">
              <a:rPr lang="pt-BR" smtClean="0"/>
              <a:pPr/>
              <a:t>12/08/2016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A6C-EC37-4D90-AB9E-B6F3186EC6D3}" type="datetimeFigureOut">
              <a:rPr lang="pt-BR" smtClean="0"/>
              <a:pPr/>
              <a:t>12/08/2016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D1E8A8-97EE-4A1E-BF0F-E44AA03DE95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A6C-EC37-4D90-AB9E-B6F3186EC6D3}" type="datetimeFigureOut">
              <a:rPr lang="pt-BR" smtClean="0"/>
              <a:pPr/>
              <a:t>12/08/2016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D1E8A8-97EE-4A1E-BF0F-E44AA03DE95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6B6A6C-EC37-4D90-AB9E-B6F3186EC6D3}" type="datetimeFigureOut">
              <a:rPr lang="pt-BR" smtClean="0"/>
              <a:pPr/>
              <a:t>12/08/2016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E8A8-97EE-4A1E-BF0F-E44AA03DE95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A6C-EC37-4D90-AB9E-B6F3186EC6D3}" type="datetimeFigureOut">
              <a:rPr lang="pt-BR" smtClean="0"/>
              <a:pPr/>
              <a:t>12/08/2016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D1E8A8-97EE-4A1E-BF0F-E44AA03DE95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A6C-EC37-4D90-AB9E-B6F3186EC6D3}" type="datetimeFigureOut">
              <a:rPr lang="pt-BR" smtClean="0"/>
              <a:pPr/>
              <a:t>12/08/2016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D1E8A8-97EE-4A1E-BF0F-E44AA03DE9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A6C-EC37-4D90-AB9E-B6F3186EC6D3}" type="datetimeFigureOut">
              <a:rPr lang="pt-BR" smtClean="0"/>
              <a:pPr/>
              <a:t>12/08/2016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D1E8A8-97EE-4A1E-BF0F-E44AA03DE9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D1E8A8-97EE-4A1E-BF0F-E44AA03DE95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A6C-EC37-4D90-AB9E-B6F3186EC6D3}" type="datetimeFigureOut">
              <a:rPr lang="pt-BR" smtClean="0"/>
              <a:pPr/>
              <a:t>12/08/2016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D1E8A8-97EE-4A1E-BF0F-E44AA03DE95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6B6A6C-EC37-4D90-AB9E-B6F3186EC6D3}" type="datetimeFigureOut">
              <a:rPr lang="pt-BR" smtClean="0"/>
              <a:pPr/>
              <a:t>12/08/2016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6B6A6C-EC37-4D90-AB9E-B6F3186EC6D3}" type="datetimeFigureOut">
              <a:rPr lang="pt-BR" smtClean="0"/>
              <a:pPr/>
              <a:t>12/08/2016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D1E8A8-97EE-4A1E-BF0F-E44AA03DE95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unicação\Downloads\2014_05_copa_populacao_rua_reproducao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-1035496"/>
            <a:ext cx="7848872" cy="5688632"/>
          </a:xfrm>
        </p:spPr>
        <p:txBody>
          <a:bodyPr>
            <a:noAutofit/>
          </a:bodyPr>
          <a:lstStyle/>
          <a:p>
            <a:r>
              <a:rPr lang="pt-BR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</a:rPr>
              <a:t>Desterritorializados</a:t>
            </a:r>
            <a:r>
              <a:rPr lang="pt-BR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</a:rPr>
              <a:t>: Potencialidades/Fragilidades/Sofrimento</a:t>
            </a:r>
            <a:endParaRPr lang="pt-BR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Co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78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type="subTitle" idx="1"/>
          </p:nvPr>
        </p:nvSpPr>
        <p:spPr>
          <a:xfrm>
            <a:off x="323528" y="2780928"/>
            <a:ext cx="8496944" cy="345638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pt-BR" sz="7200" b="0" cap="none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“...  grupo populacional </a:t>
            </a:r>
            <a:r>
              <a:rPr lang="pt-BR" sz="7200" cap="none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heterogêneo</a:t>
            </a:r>
            <a:r>
              <a:rPr lang="pt-BR" sz="7200" b="0" cap="none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que possui em comum a </a:t>
            </a:r>
            <a:r>
              <a:rPr lang="pt-BR" sz="7200" cap="none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pobreza extrema</a:t>
            </a:r>
            <a:r>
              <a:rPr lang="pt-BR" sz="7200" b="0" cap="none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, os vínculos familiares interrompidos ou </a:t>
            </a:r>
            <a:r>
              <a:rPr lang="pt-BR" sz="7200" cap="none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fragilizados</a:t>
            </a:r>
            <a:r>
              <a:rPr lang="pt-BR" sz="7200" b="0" cap="none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e a inexistência de moradia convencional regular, e que </a:t>
            </a:r>
            <a:r>
              <a:rPr lang="pt-BR" sz="7200" cap="none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utiliza os logradouros públicos </a:t>
            </a:r>
            <a:r>
              <a:rPr lang="pt-BR" sz="7200" b="0" cap="none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e as áreas degradadas como espaço de moradia e de sustento, de forma temporária ou permanente, bem como as unidades de acolhimento para pernoite temporário ou como moradia provisória”. </a:t>
            </a:r>
          </a:p>
          <a:p>
            <a:pPr algn="r">
              <a:lnSpc>
                <a:spcPct val="170000"/>
              </a:lnSpc>
              <a:buNone/>
            </a:pPr>
            <a:endParaRPr lang="pt-BR" sz="1900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872952"/>
          </a:xfrm>
        </p:spPr>
        <p:txBody>
          <a:bodyPr>
            <a:normAutofit fontScale="90000"/>
          </a:bodyPr>
          <a:lstStyle/>
          <a:p>
            <a:r>
              <a:rPr lang="pt-BR" sz="4800" dirty="0">
                <a:solidFill>
                  <a:schemeClr val="accent3">
                    <a:shade val="75000"/>
                  </a:schemeClr>
                </a:solidFill>
              </a:rPr>
              <a:t>Caracterização do público que estamos falando</a:t>
            </a:r>
            <a:r>
              <a:rPr lang="pt-BR" sz="4800" dirty="0" smtClean="0">
                <a:solidFill>
                  <a:schemeClr val="accent3">
                    <a:shade val="75000"/>
                  </a:schemeClr>
                </a:solidFill>
              </a:rPr>
              <a:t>:</a:t>
            </a:r>
            <a:br>
              <a:rPr lang="pt-BR" sz="4800" dirty="0" smtClean="0">
                <a:solidFill>
                  <a:schemeClr val="accent3">
                    <a:shade val="75000"/>
                  </a:schemeClr>
                </a:solidFill>
              </a:rPr>
            </a:br>
            <a:r>
              <a:rPr lang="pt-BR" sz="22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Decreto 7053, de 23/12/2009</a:t>
            </a:r>
            <a:br>
              <a:rPr lang="pt-BR" sz="22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</a:br>
            <a:endParaRPr lang="pt-BR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http://t2.gstatic.com/images?q=tbn:ANd9GcQVn5DgeyfpmDU95tJr2-aTou-wauRsQ86aWWInG1Y3eOHiILVz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268" name="AutoShape 4" descr="http://t2.gstatic.com/images?q=tbn:ANd9GcQVn5DgeyfpmDU95tJr2-aTou-wauRsQ86aWWInG1Y3eOHiILVz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89222457"/>
              </p:ext>
            </p:extLst>
          </p:nvPr>
        </p:nvGraphicFramePr>
        <p:xfrm>
          <a:off x="155574" y="1916832"/>
          <a:ext cx="3336306" cy="3844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614012"/>
              </p:ext>
            </p:extLst>
          </p:nvPr>
        </p:nvGraphicFramePr>
        <p:xfrm>
          <a:off x="3275856" y="3573016"/>
          <a:ext cx="576064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035285007"/>
              </p:ext>
            </p:extLst>
          </p:nvPr>
        </p:nvGraphicFramePr>
        <p:xfrm>
          <a:off x="3347864" y="692696"/>
          <a:ext cx="558112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 rot="21009782">
            <a:off x="180812" y="461063"/>
            <a:ext cx="5384750" cy="758825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  <a:cs typeface="Consolas" pitchFamily="49" charset="0"/>
              </a:rPr>
              <a:t>Em Florianópolis: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Compact" pitchFamily="34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4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http://t2.gstatic.com/images?q=tbn:ANd9GcQVn5DgeyfpmDU95tJr2-aTou-wauRsQ86aWWInG1Y3eOHiILVz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268" name="AutoShape 4" descr="http://t2.gstatic.com/images?q=tbn:ANd9GcQVn5DgeyfpmDU95tJr2-aTou-wauRsQ86aWWInG1Y3eOHiILVz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200004438"/>
              </p:ext>
            </p:extLst>
          </p:nvPr>
        </p:nvGraphicFramePr>
        <p:xfrm>
          <a:off x="155575" y="2060848"/>
          <a:ext cx="291581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319751756"/>
              </p:ext>
            </p:extLst>
          </p:nvPr>
        </p:nvGraphicFramePr>
        <p:xfrm>
          <a:off x="3131840" y="2060848"/>
          <a:ext cx="2988333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529114543"/>
              </p:ext>
            </p:extLst>
          </p:nvPr>
        </p:nvGraphicFramePr>
        <p:xfrm>
          <a:off x="5868144" y="1674290"/>
          <a:ext cx="3131839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ítulo 1"/>
          <p:cNvSpPr txBox="1">
            <a:spLocks/>
          </p:cNvSpPr>
          <p:nvPr/>
        </p:nvSpPr>
        <p:spPr>
          <a:xfrm rot="21009782">
            <a:off x="180812" y="461063"/>
            <a:ext cx="5384750" cy="758825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  <a:cs typeface="Consolas" pitchFamily="49" charset="0"/>
              </a:rPr>
              <a:t>Em Florianópolis</a:t>
            </a:r>
          </a:p>
          <a:p>
            <a:pPr algn="l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 Compact" pitchFamily="34" charset="0"/>
                <a:cs typeface="Consolas" pitchFamily="49" charset="0"/>
              </a:rPr>
              <a:t>        Dos 785: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Compact" pitchFamily="34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6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Situações diferenciadas deste público: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4104456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1800" b="1" dirty="0" smtClean="0"/>
              <a:t>Os que ficam na Rua circunstancialmente:</a:t>
            </a:r>
          </a:p>
          <a:p>
            <a:pPr marL="0" indent="0">
              <a:buNone/>
            </a:pPr>
            <a:r>
              <a:rPr lang="pt-BR" sz="1600" dirty="0" smtClean="0"/>
              <a:t>rejeitam ser identificados como moradores da rua,  se relacionam com os serviços ofertados por apavoramento.</a:t>
            </a:r>
          </a:p>
          <a:p>
            <a:endParaRPr lang="pt-BR" sz="1000" dirty="0" smtClean="0"/>
          </a:p>
          <a:p>
            <a:pPr>
              <a:spcBef>
                <a:spcPts val="0"/>
              </a:spcBef>
            </a:pPr>
            <a:r>
              <a:rPr lang="pt-BR" sz="1800" b="1" dirty="0"/>
              <a:t>Os que estão na </a:t>
            </a:r>
            <a:r>
              <a:rPr lang="pt-BR" sz="1800" b="1" dirty="0" smtClean="0"/>
              <a:t>Rua</a:t>
            </a:r>
            <a:endParaRPr lang="pt-BR" sz="1800" b="1" dirty="0"/>
          </a:p>
          <a:p>
            <a:pPr marL="265113" indent="0">
              <a:spcBef>
                <a:spcPts val="0"/>
              </a:spcBef>
              <a:buNone/>
            </a:pPr>
            <a:r>
              <a:rPr lang="pt-BR" sz="1800" b="1" dirty="0" smtClean="0"/>
              <a:t>recentemente</a:t>
            </a:r>
            <a:r>
              <a:rPr lang="pt-BR" sz="1800" b="1" dirty="0"/>
              <a:t>:</a:t>
            </a:r>
          </a:p>
          <a:p>
            <a:pPr marL="0" indent="0">
              <a:buNone/>
            </a:pPr>
            <a:r>
              <a:rPr lang="pt-BR" sz="1600" dirty="0" smtClean="0"/>
              <a:t>tentam se diferenciar dos demais como trabalhadores desempregados,  buscam apoio psicossocial porque não querem continuar. </a:t>
            </a:r>
          </a:p>
          <a:p>
            <a:endParaRPr lang="pt-BR" sz="1050" dirty="0" smtClean="0"/>
          </a:p>
          <a:p>
            <a:pPr>
              <a:spcBef>
                <a:spcPts val="0"/>
              </a:spcBef>
            </a:pPr>
            <a:r>
              <a:rPr lang="pt-BR" sz="1800" b="1" dirty="0"/>
              <a:t>Os que são da Rua</a:t>
            </a:r>
          </a:p>
          <a:p>
            <a:pPr marL="265113" indent="0">
              <a:spcBef>
                <a:spcPts val="0"/>
              </a:spcBef>
              <a:buFont typeface="Wingdings 2"/>
              <a:buNone/>
            </a:pPr>
            <a:r>
              <a:rPr lang="pt-BR" sz="1800" b="1" dirty="0" smtClean="0"/>
              <a:t>permanentemente:</a:t>
            </a:r>
            <a:endParaRPr lang="pt-BR" sz="1800" b="1" dirty="0"/>
          </a:p>
          <a:p>
            <a:pPr marL="0" indent="0">
              <a:buNone/>
            </a:pPr>
            <a:r>
              <a:rPr lang="pt-BR" sz="1600" dirty="0" smtClean="0"/>
              <a:t>a rua é o espaço de trabalho e de relações, vivem todas as fragilidades e recorrem aos serviços em última instância.</a:t>
            </a:r>
          </a:p>
          <a:p>
            <a:pPr>
              <a:buNone/>
            </a:pPr>
            <a:r>
              <a:rPr lang="pt-BR" sz="1600" dirty="0" smtClean="0"/>
              <a:t> </a:t>
            </a:r>
          </a:p>
          <a:p>
            <a:pPr>
              <a:buNone/>
            </a:pPr>
            <a:r>
              <a:rPr lang="pt-BR" sz="1600" dirty="0" smtClean="0"/>
              <a:t>    </a:t>
            </a:r>
            <a:endParaRPr lang="pt-BR" sz="1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716016" y="1700808"/>
            <a:ext cx="4176463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2000" b="1" dirty="0" smtClean="0"/>
              <a:t>O que unifica essas situações:    </a:t>
            </a:r>
            <a:endParaRPr lang="pt-BR" sz="2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716015" y="2564904"/>
            <a:ext cx="41764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As condições de vida extremamente precárias e a utilização da rua como abrigo ou forma de sobrevivência.</a:t>
            </a:r>
          </a:p>
          <a:p>
            <a:pPr algn="ctr"/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A Rua </a:t>
            </a:r>
            <a:r>
              <a:rPr lang="pt-BR" sz="2800" b="1" dirty="0"/>
              <a:t>-</a:t>
            </a:r>
            <a:r>
              <a:rPr lang="pt-BR" sz="2800" b="1" dirty="0" smtClean="0"/>
              <a:t> abrigo e forma de sobrevivência:</a:t>
            </a:r>
            <a:endParaRPr lang="pt-BR" sz="28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pt-BR" b="1" dirty="0" smtClean="0"/>
              <a:t>Ocupam</a:t>
            </a:r>
            <a:r>
              <a:rPr lang="pt-BR" dirty="0" smtClean="0"/>
              <a:t> os lugares centrais e comerciais como fonte dos recursos que necessitam: alimento, abrigo, trabalho e proteção.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pt-BR" b="1" dirty="0" smtClean="0"/>
              <a:t>Adquirem</a:t>
            </a:r>
            <a:r>
              <a:rPr lang="pt-BR" dirty="0" smtClean="0"/>
              <a:t> o que necessitam como guardadores e lavadores de carros, pequenos furtos, pedindo dinheiro em faróis ou áreas com muita gente (exibem deficiência física, receita médica).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pt-BR" b="1" dirty="0" smtClean="0"/>
              <a:t>Obtêm alimentação </a:t>
            </a:r>
            <a:r>
              <a:rPr lang="pt-BR" dirty="0" smtClean="0"/>
              <a:t>no serviço público ou nos lugares  de distribuição gratuita 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pt-BR" dirty="0" smtClean="0"/>
              <a:t>A dificuldade de acesso a higiene tem gerado muitas doenças.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Possibilidades: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503920" cy="475252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None/>
            </a:pPr>
            <a:endParaRPr lang="pt-BR" dirty="0" smtClean="0"/>
          </a:p>
          <a:p>
            <a:pPr>
              <a:lnSpc>
                <a:spcPct val="134000"/>
              </a:lnSpc>
              <a:spcBef>
                <a:spcPts val="600"/>
              </a:spcBef>
            </a:pPr>
            <a:r>
              <a:rPr lang="pt-BR" sz="7600" dirty="0" smtClean="0"/>
              <a:t>Potenciais: </a:t>
            </a:r>
          </a:p>
          <a:p>
            <a:pPr marL="0" indent="0">
              <a:lnSpc>
                <a:spcPct val="134000"/>
              </a:lnSpc>
              <a:spcBef>
                <a:spcPts val="600"/>
              </a:spcBef>
              <a:buNone/>
            </a:pPr>
            <a:r>
              <a:rPr lang="pt-BR" sz="7600" dirty="0" smtClean="0"/>
              <a:t>Qualificação, Terapias, Retornar ao lugar de origem, Trabalho, recuperar ou constituir família, Moradia</a:t>
            </a:r>
          </a:p>
          <a:p>
            <a:pPr>
              <a:lnSpc>
                <a:spcPct val="134000"/>
              </a:lnSpc>
              <a:spcBef>
                <a:spcPts val="600"/>
              </a:spcBef>
            </a:pPr>
            <a:r>
              <a:rPr lang="pt-BR" sz="7600" dirty="0" smtClean="0"/>
              <a:t>Fragilidades:</a:t>
            </a:r>
          </a:p>
          <a:p>
            <a:pPr marL="0" indent="0">
              <a:lnSpc>
                <a:spcPct val="134000"/>
              </a:lnSpc>
              <a:spcBef>
                <a:spcPts val="600"/>
              </a:spcBef>
              <a:buNone/>
            </a:pPr>
            <a:r>
              <a:rPr lang="pt-BR" sz="7600" dirty="0" smtClean="0"/>
              <a:t>Quanto mais tempo na rua, maior o desgaste físico, mental em função da má alimentação, precariedade na higiene, uso de álcool e outras drogas,  violência vindas da polícia, de seus companheiros e de trânsito.</a:t>
            </a:r>
          </a:p>
          <a:p>
            <a:pPr>
              <a:lnSpc>
                <a:spcPct val="134000"/>
              </a:lnSpc>
              <a:spcBef>
                <a:spcPts val="600"/>
              </a:spcBef>
            </a:pPr>
            <a:r>
              <a:rPr lang="pt-BR" sz="7600" dirty="0" smtClean="0"/>
              <a:t>Desafio: </a:t>
            </a:r>
          </a:p>
          <a:p>
            <a:pPr marL="0" indent="0">
              <a:lnSpc>
                <a:spcPct val="134000"/>
              </a:lnSpc>
              <a:spcBef>
                <a:spcPts val="600"/>
              </a:spcBef>
              <a:buNone/>
            </a:pPr>
            <a:r>
              <a:rPr lang="pt-BR" sz="7600" dirty="0" smtClean="0"/>
              <a:t>Conhecer a realidade, realizar diagnósticos, tornar visíveis as condições em que vivem, propor ações de cunho participativo e organizativo  (MNPR).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908</TotalTime>
  <Words>403</Words>
  <Application>Microsoft Office PowerPoint</Application>
  <PresentationFormat>Apresentação na tela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 Unicode MS</vt:lpstr>
      <vt:lpstr>Antique Olive Compact</vt:lpstr>
      <vt:lpstr>Arial Black</vt:lpstr>
      <vt:lpstr>Consolas</vt:lpstr>
      <vt:lpstr>Georgia</vt:lpstr>
      <vt:lpstr>Wingdings</vt:lpstr>
      <vt:lpstr>Wingdings 2</vt:lpstr>
      <vt:lpstr>Cívico</vt:lpstr>
      <vt:lpstr>Desterritorializados: Potencialidades/Fragilidades/Sofrimento</vt:lpstr>
      <vt:lpstr>Caracterização do público que estamos falando: Decreto 7053, de 23/12/2009 </vt:lpstr>
      <vt:lpstr>Em Florianópolis:</vt:lpstr>
      <vt:lpstr>Apresentação do PowerPoint</vt:lpstr>
      <vt:lpstr>Situações diferenciadas deste público:</vt:lpstr>
      <vt:lpstr>A Rua - abrigo e forma de sobrevivência:</vt:lpstr>
      <vt:lpstr>Possibilidades: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manivam</dc:creator>
  <cp:lastModifiedBy>-_-</cp:lastModifiedBy>
  <cp:revision>91</cp:revision>
  <dcterms:created xsi:type="dcterms:W3CDTF">2013-06-09T18:44:13Z</dcterms:created>
  <dcterms:modified xsi:type="dcterms:W3CDTF">2016-08-12T20:10:06Z</dcterms:modified>
</cp:coreProperties>
</file>